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256" r:id="rId2"/>
    <p:sldId id="435" r:id="rId3"/>
    <p:sldId id="447" r:id="rId4"/>
    <p:sldId id="446" r:id="rId5"/>
    <p:sldId id="445" r:id="rId6"/>
    <p:sldId id="444" r:id="rId7"/>
    <p:sldId id="443" r:id="rId8"/>
    <p:sldId id="442" r:id="rId9"/>
    <p:sldId id="441" r:id="rId10"/>
    <p:sldId id="440" r:id="rId11"/>
    <p:sldId id="439" r:id="rId12"/>
    <p:sldId id="438" r:id="rId13"/>
    <p:sldId id="437" r:id="rId14"/>
    <p:sldId id="436" r:id="rId15"/>
    <p:sldId id="361" r:id="rId16"/>
    <p:sldId id="362" r:id="rId17"/>
    <p:sldId id="363" r:id="rId18"/>
    <p:sldId id="311" r:id="rId19"/>
    <p:sldId id="364" r:id="rId20"/>
    <p:sldId id="369" r:id="rId21"/>
    <p:sldId id="348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433" r:id="rId46"/>
    <p:sldId id="393" r:id="rId47"/>
    <p:sldId id="434" r:id="rId48"/>
    <p:sldId id="432" r:id="rId49"/>
    <p:sldId id="394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31" r:id="rId80"/>
    <p:sldId id="430" r:id="rId81"/>
    <p:sldId id="448" r:id="rId82"/>
    <p:sldId id="449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435"/>
            <p14:sldId id="447"/>
            <p14:sldId id="446"/>
            <p14:sldId id="445"/>
            <p14:sldId id="444"/>
            <p14:sldId id="443"/>
            <p14:sldId id="442"/>
            <p14:sldId id="441"/>
            <p14:sldId id="440"/>
            <p14:sldId id="439"/>
            <p14:sldId id="438"/>
            <p14:sldId id="437"/>
            <p14:sldId id="436"/>
            <p14:sldId id="361"/>
            <p14:sldId id="362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433" autoAdjust="0"/>
  </p:normalViewPr>
  <p:slideViewPr>
    <p:cSldViewPr snapToGrid="0" snapToObjects="1">
      <p:cViewPr>
        <p:scale>
          <a:sx n="81" d="100"/>
          <a:sy n="81" d="100"/>
        </p:scale>
        <p:origin x="-1344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commentAuthors" Target="commentAuthors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4/24/16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spitzer</a:t>
            </a:r>
            <a:r>
              <a:rPr lang="en-US" baseline="0" dirty="0" smtClean="0"/>
              <a:t> water in disks spectrum image and  DCO+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(4/22/16 11:46) -----</a:t>
            </a:r>
          </a:p>
          <a:p>
            <a:r>
              <a:rPr lang="en-US"/>
              <a:t>-add papers to last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165" y="2774169"/>
            <a:ext cx="8908835" cy="1476329"/>
          </a:xfrm>
        </p:spPr>
        <p:txBody>
          <a:bodyPr>
            <a:normAutofit/>
          </a:bodyPr>
          <a:lstStyle/>
          <a:p>
            <a:r>
              <a:rPr lang="en-US" sz="3400" dirty="0" smtClean="0"/>
              <a:t>Ana-Maria Piso </a:t>
            </a:r>
          </a:p>
          <a:p>
            <a:endParaRPr lang="en-US" sz="3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06705" y="473952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Thesis Colloquium: April 27th, 2016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1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Courtney Dressing, </a:t>
            </a:r>
            <a:r>
              <a:rPr lang="en-US" sz="2500" dirty="0" err="1" smtClean="0">
                <a:solidFill>
                  <a:srgbClr val="FFFFFF"/>
                </a:solidFill>
              </a:rPr>
              <a:t>Bekki</a:t>
            </a:r>
            <a:r>
              <a:rPr lang="en-US" sz="2500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Peg </a:t>
            </a:r>
            <a:r>
              <a:rPr lang="en-US" sz="2500" dirty="0" err="1" smtClean="0">
                <a:solidFill>
                  <a:srgbClr val="FFFFFF"/>
                </a:solidFill>
              </a:rPr>
              <a:t>Herlihy</a:t>
            </a:r>
            <a:r>
              <a:rPr lang="en-US" sz="2500" dirty="0" smtClean="0">
                <a:solidFill>
                  <a:srgbClr val="FFFFFF"/>
                </a:solidFill>
              </a:rPr>
              <a:t>, Robb </a:t>
            </a:r>
            <a:r>
              <a:rPr lang="en-US" sz="2500" dirty="0" err="1" smtClean="0">
                <a:solidFill>
                  <a:srgbClr val="FFFFFF"/>
                </a:solidFill>
              </a:rPr>
              <a:t>Scholten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0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4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Karin </a:t>
            </a:r>
            <a:r>
              <a:rPr lang="en-US" dirty="0" err="1" smtClean="0">
                <a:solidFill>
                  <a:srgbClr val="FFFFFF"/>
                </a:solidFill>
              </a:rPr>
              <a:t>Öberg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Rosanne </a:t>
            </a: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Til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Birnstiel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Jamila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Pegues</a:t>
            </a:r>
            <a:r>
              <a:rPr lang="en-US" dirty="0" smtClean="0">
                <a:solidFill>
                  <a:srgbClr val="FFFFFF"/>
                </a:solidFill>
              </a:rPr>
              <a:t>, Andrew </a:t>
            </a:r>
            <a:r>
              <a:rPr lang="en-US" dirty="0" err="1" smtClean="0">
                <a:solidFill>
                  <a:srgbClr val="FFFFFF"/>
                </a:solidFill>
              </a:rPr>
              <a:t>Youdin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Dimitar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Sasselov</a:t>
            </a:r>
            <a:r>
              <a:rPr lang="en-US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dirty="0" err="1" smtClean="0">
                <a:solidFill>
                  <a:srgbClr val="FFFFFF"/>
                </a:solidFill>
              </a:rPr>
              <a:t>Ciesla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rgbClr val="FFFFFF"/>
                </a:solidFill>
              </a:rPr>
              <a:t>Xuening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Bai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Jenny </a:t>
            </a:r>
            <a:r>
              <a:rPr lang="en-US" dirty="0" smtClean="0">
                <a:solidFill>
                  <a:srgbClr val="FFFFFF"/>
                </a:solidFill>
              </a:rPr>
              <a:t>Bergner, </a:t>
            </a:r>
            <a:r>
              <a:rPr lang="en-US" dirty="0" err="1">
                <a:solidFill>
                  <a:srgbClr val="FFFFFF"/>
                </a:solidFill>
              </a:rPr>
              <a:t>Ilse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Cleeves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Ian </a:t>
            </a:r>
            <a:r>
              <a:rPr lang="en-US" dirty="0" err="1" smtClean="0">
                <a:solidFill>
                  <a:srgbClr val="FFFFFF"/>
                </a:solidFill>
              </a:rPr>
              <a:t>Czekala</a:t>
            </a:r>
            <a:r>
              <a:rPr lang="en-US" dirty="0" smtClean="0">
                <a:solidFill>
                  <a:srgbClr val="FFFFFF"/>
                </a:solidFill>
              </a:rPr>
              <a:t>, Edith </a:t>
            </a:r>
            <a:r>
              <a:rPr lang="en-US" dirty="0" err="1">
                <a:solidFill>
                  <a:srgbClr val="FFFFFF"/>
                </a:solidFill>
              </a:rPr>
              <a:t>Fayolle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Dawn </a:t>
            </a:r>
            <a:r>
              <a:rPr lang="en-US" dirty="0" err="1" smtClean="0">
                <a:solidFill>
                  <a:srgbClr val="FFFFFF"/>
                </a:solidFill>
              </a:rPr>
              <a:t>Graninger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Viviana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Guzman, Jane Huang, </a:t>
            </a:r>
            <a:r>
              <a:rPr lang="en-US" dirty="0">
                <a:solidFill>
                  <a:srgbClr val="FFFFFF"/>
                </a:solidFill>
              </a:rPr>
              <a:t>Ryan Loomis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Meredith </a:t>
            </a:r>
            <a:r>
              <a:rPr lang="en-US" dirty="0" err="1" smtClean="0">
                <a:solidFill>
                  <a:srgbClr val="FFFFFF"/>
                </a:solidFill>
              </a:rPr>
              <a:t>MacGregor</a:t>
            </a:r>
            <a:r>
              <a:rPr lang="en-US" dirty="0" smtClean="0">
                <a:solidFill>
                  <a:srgbClr val="FFFFFF"/>
                </a:solidFill>
              </a:rPr>
              <a:t>, Chris </a:t>
            </a:r>
            <a:r>
              <a:rPr lang="en-US" dirty="0" err="1" smtClean="0">
                <a:solidFill>
                  <a:srgbClr val="FFFFFF"/>
                </a:solidFill>
              </a:rPr>
              <a:t>Merchantz</a:t>
            </a:r>
            <a:r>
              <a:rPr lang="en-US" dirty="0" smtClean="0">
                <a:solidFill>
                  <a:srgbClr val="FFFFFF"/>
                </a:solidFill>
              </a:rPr>
              <a:t>, Charlie Qi, </a:t>
            </a:r>
            <a:r>
              <a:rPr lang="en-US" dirty="0">
                <a:solidFill>
                  <a:srgbClr val="FFFFFF"/>
                </a:solidFill>
              </a:rPr>
              <a:t>Mahesh </a:t>
            </a:r>
            <a:r>
              <a:rPr lang="en-US" dirty="0" err="1" smtClean="0">
                <a:solidFill>
                  <a:srgbClr val="FFFFFF"/>
                </a:solidFill>
              </a:rPr>
              <a:t>Rajappan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Luca </a:t>
            </a:r>
            <a:r>
              <a:rPr lang="en-US" dirty="0" smtClean="0">
                <a:solidFill>
                  <a:srgbClr val="FFFFFF"/>
                </a:solidFill>
              </a:rPr>
              <a:t>Ricci, Anjali </a:t>
            </a:r>
            <a:r>
              <a:rPr lang="en-US" dirty="0" err="1" smtClean="0">
                <a:solidFill>
                  <a:srgbClr val="FFFFFF"/>
                </a:solidFill>
              </a:rPr>
              <a:t>Tripathi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>
                <a:solidFill>
                  <a:srgbClr val="FFFFFF"/>
                </a:solidFill>
              </a:rPr>
              <a:t>David </a:t>
            </a:r>
            <a:r>
              <a:rPr lang="en-US" dirty="0" err="1" smtClean="0">
                <a:solidFill>
                  <a:srgbClr val="FFFFFF"/>
                </a:solidFill>
              </a:rPr>
              <a:t>Wilner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Courtney Dressing, </a:t>
            </a:r>
            <a:r>
              <a:rPr lang="en-US" dirty="0" err="1" smtClean="0">
                <a:solidFill>
                  <a:srgbClr val="FFFFFF"/>
                </a:solidFill>
              </a:rPr>
              <a:t>Bekki</a:t>
            </a:r>
            <a:r>
              <a:rPr lang="en-US" dirty="0" smtClean="0">
                <a:solidFill>
                  <a:srgbClr val="FFFFFF"/>
                </a:solidFill>
              </a:rPr>
              <a:t> Dawson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Peg </a:t>
            </a:r>
            <a:r>
              <a:rPr lang="en-US" dirty="0" err="1" smtClean="0">
                <a:solidFill>
                  <a:srgbClr val="FFFFFF"/>
                </a:solidFill>
              </a:rPr>
              <a:t>Herlihy</a:t>
            </a:r>
            <a:r>
              <a:rPr lang="en-US" dirty="0" smtClean="0">
                <a:solidFill>
                  <a:srgbClr val="FFFFFF"/>
                </a:solidFill>
              </a:rPr>
              <a:t>, Robb </a:t>
            </a:r>
            <a:r>
              <a:rPr lang="en-US" dirty="0" err="1" smtClean="0">
                <a:solidFill>
                  <a:srgbClr val="FFFFFF"/>
                </a:solidFill>
              </a:rPr>
              <a:t>Scholten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ALL the wonderful grad students!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Adriana, </a:t>
            </a:r>
            <a:r>
              <a:rPr lang="en-US" dirty="0" err="1" smtClean="0">
                <a:solidFill>
                  <a:srgbClr val="FFFFFF"/>
                </a:solidFill>
              </a:rPr>
              <a:t>Andra</a:t>
            </a:r>
            <a:r>
              <a:rPr lang="en-US" dirty="0" smtClean="0">
                <a:solidFill>
                  <a:srgbClr val="FFFFFF"/>
                </a:solidFill>
              </a:rPr>
              <a:t>, Carlo, </a:t>
            </a:r>
            <a:r>
              <a:rPr lang="en-US" dirty="0">
                <a:solidFill>
                  <a:srgbClr val="FFFFFF"/>
                </a:solidFill>
              </a:rPr>
              <a:t>C.S.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Herman, </a:t>
            </a:r>
            <a:r>
              <a:rPr lang="en-US" dirty="0" err="1">
                <a:solidFill>
                  <a:srgbClr val="FFFFFF"/>
                </a:solidFill>
              </a:rPr>
              <a:t>Ignat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FF"/>
                </a:solidFill>
              </a:rPr>
              <a:t>Irina, Iulia, John, </a:t>
            </a:r>
            <a:r>
              <a:rPr lang="en-US" dirty="0">
                <a:solidFill>
                  <a:srgbClr val="FFFFFF"/>
                </a:solidFill>
              </a:rPr>
              <a:t>Laura, </a:t>
            </a:r>
            <a:r>
              <a:rPr lang="en-US" dirty="0" err="1" smtClean="0">
                <a:solidFill>
                  <a:srgbClr val="FFFFFF"/>
                </a:solidFill>
              </a:rPr>
              <a:t>Luly</a:t>
            </a:r>
            <a:r>
              <a:rPr lang="en-US" dirty="0" smtClean="0">
                <a:solidFill>
                  <a:srgbClr val="FFFFFF"/>
                </a:solidFill>
              </a:rPr>
              <a:t>, Monica, </a:t>
            </a:r>
            <a:r>
              <a:rPr lang="en-US" dirty="0">
                <a:solidFill>
                  <a:srgbClr val="FFFFFF"/>
                </a:solidFill>
              </a:rPr>
              <a:t>Rachel, </a:t>
            </a:r>
            <a:r>
              <a:rPr lang="en-US" dirty="0" err="1" smtClean="0">
                <a:solidFill>
                  <a:srgbClr val="FFFFFF"/>
                </a:solidFill>
              </a:rPr>
              <a:t>Simona</a:t>
            </a:r>
            <a:r>
              <a:rPr lang="en-US" dirty="0" smtClean="0">
                <a:solidFill>
                  <a:srgbClr val="FFFFFF"/>
                </a:solidFill>
              </a:rPr>
              <a:t>, Tom, …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My family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22 at 7.2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1" y="630042"/>
            <a:ext cx="8211697" cy="5601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76727" y="585878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9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36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10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algn="ctr"/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32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56" y="45302"/>
            <a:ext cx="8664222" cy="1489251"/>
          </a:xfrm>
        </p:spPr>
        <p:txBody>
          <a:bodyPr>
            <a:noAutofit/>
          </a:bodyPr>
          <a:lstStyle/>
          <a:p>
            <a:r>
              <a:rPr lang="en-US" sz="4000" dirty="0" smtClean="0"/>
              <a:t>Volatile compounds have been detected in </a:t>
            </a:r>
            <a:r>
              <a:rPr lang="en-US" sz="4000" dirty="0" err="1" smtClean="0"/>
              <a:t>protoplanetary</a:t>
            </a:r>
            <a:r>
              <a:rPr lang="en-US" sz="4000" dirty="0" smtClean="0"/>
              <a:t> disks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055119" y="4788609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Oberg+11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 descr="217219main_20080312a-brows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8" y="1466764"/>
            <a:ext cx="7549808" cy="53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8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5109" y="5760001"/>
            <a:ext cx="931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16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1_an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5" y="892588"/>
            <a:ext cx="4462951" cy="557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2123" y="616350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Credit: Edith </a:t>
            </a:r>
            <a:r>
              <a:rPr lang="en-US" sz="1400" dirty="0" err="1" smtClean="0">
                <a:solidFill>
                  <a:schemeClr val="bg1"/>
                </a:solidFill>
              </a:rPr>
              <a:t>Fayolle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smtClean="0">
                <a:solidFill>
                  <a:schemeClr val="bg1"/>
                </a:solidFill>
              </a:rPr>
              <a:t>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58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409" y="5365835"/>
            <a:ext cx="2245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6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8738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5469" y="6088555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N/O ratios are highly enhanced throughout most of the disk compared to the average value, and more enhanced than the C/O </a:t>
            </a:r>
            <a:r>
              <a:rPr lang="en-US" dirty="0" smtClean="0">
                <a:solidFill>
                  <a:srgbClr val="FFFFFF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CO and N</a:t>
            </a:r>
            <a:r>
              <a:rPr lang="en-US" baseline="-25000" dirty="0">
                <a:solidFill>
                  <a:srgbClr val="FFFFFF"/>
                </a:solidFill>
              </a:rPr>
              <a:t>2</a:t>
            </a:r>
            <a:r>
              <a:rPr lang="en-US" dirty="0">
                <a:solidFill>
                  <a:srgbClr val="FFFFFF"/>
                </a:solidFill>
              </a:rPr>
              <a:t> snowlines are highly uncertain and can span several tens of AU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observations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et al.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 et al. (2015a)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</a:t>
            </a:r>
            <a:r>
              <a:rPr lang="en-US" dirty="0">
                <a:solidFill>
                  <a:srgbClr val="FFFF00"/>
                </a:solidFill>
              </a:rPr>
              <a:t>Piso et al. (</a:t>
            </a:r>
            <a:r>
              <a:rPr lang="en-US" dirty="0" smtClean="0">
                <a:solidFill>
                  <a:srgbClr val="FFFF00"/>
                </a:solidFill>
              </a:rPr>
              <a:t>2015b)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Piso et al.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1662"/>
            <a:ext cx="8229600" cy="57083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Karin </a:t>
            </a:r>
            <a:r>
              <a:rPr lang="en-US" sz="2500" dirty="0" err="1" smtClean="0">
                <a:solidFill>
                  <a:srgbClr val="FFFFFF"/>
                </a:solidFill>
              </a:rPr>
              <a:t>Öberg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Ruth Murray-Clay</a:t>
            </a:r>
          </a:p>
          <a:p>
            <a:pPr marL="0" indent="0" algn="ctr">
              <a:buNone/>
            </a:pPr>
            <a:r>
              <a:rPr lang="en-US" sz="2500" dirty="0" smtClean="0">
                <a:solidFill>
                  <a:srgbClr val="FFFFFF"/>
                </a:solidFill>
              </a:rPr>
              <a:t>Rosanne </a:t>
            </a:r>
            <a:r>
              <a:rPr lang="en-US" sz="2500" dirty="0">
                <a:solidFill>
                  <a:srgbClr val="FFFFFF"/>
                </a:solidFill>
              </a:rPr>
              <a:t>D</a:t>
            </a:r>
            <a:r>
              <a:rPr lang="en-US" sz="2500" dirty="0" smtClean="0">
                <a:solidFill>
                  <a:srgbClr val="FFFFFF"/>
                </a:solidFill>
              </a:rPr>
              <a:t>i Stefano</a:t>
            </a: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Til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Birnstiel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 smtClean="0">
                <a:solidFill>
                  <a:srgbClr val="FFFFFF"/>
                </a:solidFill>
              </a:rPr>
              <a:t>Jamila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Pegues</a:t>
            </a:r>
            <a:r>
              <a:rPr lang="en-US" sz="2500" dirty="0" smtClean="0">
                <a:solidFill>
                  <a:srgbClr val="FFFFFF"/>
                </a:solidFill>
              </a:rPr>
              <a:t>, Andrew </a:t>
            </a:r>
            <a:r>
              <a:rPr lang="en-US" sz="2500" dirty="0" err="1" smtClean="0">
                <a:solidFill>
                  <a:srgbClr val="FFFFFF"/>
                </a:solidFill>
              </a:rPr>
              <a:t>Youdin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 smtClean="0">
                <a:solidFill>
                  <a:srgbClr val="FFFFFF"/>
                </a:solidFill>
              </a:rPr>
              <a:t>Dimitar</a:t>
            </a:r>
            <a:r>
              <a:rPr lang="en-US" sz="2500" dirty="0" smtClean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Sasselov</a:t>
            </a:r>
            <a:r>
              <a:rPr lang="en-US" sz="2500" dirty="0" smtClean="0">
                <a:solidFill>
                  <a:srgbClr val="FFFFFF"/>
                </a:solidFill>
              </a:rPr>
              <a:t>, Matt Holman, Sean Andrews, Fred </a:t>
            </a:r>
            <a:r>
              <a:rPr lang="en-US" sz="2500" dirty="0" err="1" smtClean="0">
                <a:solidFill>
                  <a:srgbClr val="FFFFFF"/>
                </a:solidFill>
              </a:rPr>
              <a:t>Ciesla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500" dirty="0" err="1">
                <a:solidFill>
                  <a:srgbClr val="FFFFFF"/>
                </a:solidFill>
              </a:rPr>
              <a:t>Xuening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Bai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Jenny </a:t>
            </a:r>
            <a:r>
              <a:rPr lang="en-US" sz="2500" dirty="0" smtClean="0">
                <a:solidFill>
                  <a:srgbClr val="FFFFFF"/>
                </a:solidFill>
              </a:rPr>
              <a:t>Bergner, </a:t>
            </a:r>
            <a:r>
              <a:rPr lang="en-US" sz="2500" dirty="0" err="1">
                <a:solidFill>
                  <a:srgbClr val="FFFFFF"/>
                </a:solidFill>
              </a:rPr>
              <a:t>Ilse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err="1" smtClean="0">
                <a:solidFill>
                  <a:srgbClr val="FFFFFF"/>
                </a:solidFill>
              </a:rPr>
              <a:t>Cleeves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Ian </a:t>
            </a:r>
            <a:r>
              <a:rPr lang="en-US" sz="2500" dirty="0" err="1" smtClean="0">
                <a:solidFill>
                  <a:srgbClr val="FFFFFF"/>
                </a:solidFill>
              </a:rPr>
              <a:t>Czekala</a:t>
            </a:r>
            <a:r>
              <a:rPr lang="en-US" sz="2500" dirty="0" smtClean="0">
                <a:solidFill>
                  <a:srgbClr val="FFFFFF"/>
                </a:solidFill>
              </a:rPr>
              <a:t>, Edith </a:t>
            </a:r>
            <a:r>
              <a:rPr lang="en-US" sz="2500" dirty="0" err="1">
                <a:solidFill>
                  <a:srgbClr val="FFFFFF"/>
                </a:solidFill>
              </a:rPr>
              <a:t>Fayolle</a:t>
            </a:r>
            <a:r>
              <a:rPr lang="en-US" sz="2500" dirty="0">
                <a:solidFill>
                  <a:srgbClr val="FFFFFF"/>
                </a:solidFill>
              </a:rPr>
              <a:t>, </a:t>
            </a:r>
            <a:r>
              <a:rPr lang="en-US" sz="2500" dirty="0" smtClean="0">
                <a:solidFill>
                  <a:srgbClr val="FFFFFF"/>
                </a:solidFill>
              </a:rPr>
              <a:t>Dawn </a:t>
            </a:r>
            <a:r>
              <a:rPr lang="en-US" sz="2500" dirty="0" err="1" smtClean="0">
                <a:solidFill>
                  <a:srgbClr val="FFFFFF"/>
                </a:solidFill>
              </a:rPr>
              <a:t>Graninger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 err="1">
                <a:solidFill>
                  <a:srgbClr val="FFFFFF"/>
                </a:solidFill>
              </a:rPr>
              <a:t>Viviana</a:t>
            </a:r>
            <a:r>
              <a:rPr lang="en-US" sz="2500" dirty="0">
                <a:solidFill>
                  <a:srgbClr val="FFFFFF"/>
                </a:solidFill>
              </a:rPr>
              <a:t> </a:t>
            </a:r>
            <a:r>
              <a:rPr lang="en-US" sz="2500" dirty="0" smtClean="0">
                <a:solidFill>
                  <a:srgbClr val="FFFFFF"/>
                </a:solidFill>
              </a:rPr>
              <a:t>Guzman, Jane Huang, </a:t>
            </a:r>
            <a:r>
              <a:rPr lang="en-US" sz="2500" dirty="0">
                <a:solidFill>
                  <a:srgbClr val="FFFFFF"/>
                </a:solidFill>
              </a:rPr>
              <a:t>Ryan Loomis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Meredith </a:t>
            </a:r>
            <a:r>
              <a:rPr lang="en-US" sz="2500" dirty="0" err="1" smtClean="0">
                <a:solidFill>
                  <a:srgbClr val="FFFFFF"/>
                </a:solidFill>
              </a:rPr>
              <a:t>MacGregor</a:t>
            </a:r>
            <a:r>
              <a:rPr lang="en-US" sz="2500" dirty="0" smtClean="0">
                <a:solidFill>
                  <a:srgbClr val="FFFFFF"/>
                </a:solidFill>
              </a:rPr>
              <a:t>, Chris </a:t>
            </a:r>
            <a:r>
              <a:rPr lang="en-US" sz="2500" dirty="0" err="1" smtClean="0">
                <a:solidFill>
                  <a:srgbClr val="FFFFFF"/>
                </a:solidFill>
              </a:rPr>
              <a:t>Merchantz</a:t>
            </a:r>
            <a:r>
              <a:rPr lang="en-US" sz="2500" dirty="0" smtClean="0">
                <a:solidFill>
                  <a:srgbClr val="FFFFFF"/>
                </a:solidFill>
              </a:rPr>
              <a:t>, Charlie Qi, </a:t>
            </a:r>
            <a:r>
              <a:rPr lang="en-US" sz="2500" dirty="0">
                <a:solidFill>
                  <a:srgbClr val="FFFFFF"/>
                </a:solidFill>
              </a:rPr>
              <a:t>Mahesh </a:t>
            </a:r>
            <a:r>
              <a:rPr lang="en-US" sz="2500" dirty="0" err="1" smtClean="0">
                <a:solidFill>
                  <a:srgbClr val="FFFFFF"/>
                </a:solidFill>
              </a:rPr>
              <a:t>Rajappan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Luca </a:t>
            </a:r>
            <a:r>
              <a:rPr lang="en-US" sz="2500" dirty="0" smtClean="0">
                <a:solidFill>
                  <a:srgbClr val="FFFFFF"/>
                </a:solidFill>
              </a:rPr>
              <a:t>Ricci, Anjali </a:t>
            </a:r>
            <a:r>
              <a:rPr lang="en-US" sz="2500" dirty="0" err="1" smtClean="0">
                <a:solidFill>
                  <a:srgbClr val="FFFFFF"/>
                </a:solidFill>
              </a:rPr>
              <a:t>Tripathi</a:t>
            </a:r>
            <a:r>
              <a:rPr lang="en-US" sz="2500" dirty="0" smtClean="0">
                <a:solidFill>
                  <a:srgbClr val="FFFFFF"/>
                </a:solidFill>
              </a:rPr>
              <a:t>, </a:t>
            </a:r>
            <a:r>
              <a:rPr lang="en-US" sz="2500" dirty="0">
                <a:solidFill>
                  <a:srgbClr val="FFFFFF"/>
                </a:solidFill>
              </a:rPr>
              <a:t>David </a:t>
            </a:r>
            <a:r>
              <a:rPr lang="en-US" sz="2500" dirty="0" err="1" smtClean="0">
                <a:solidFill>
                  <a:srgbClr val="FFFFFF"/>
                </a:solidFill>
              </a:rPr>
              <a:t>Wilner</a:t>
            </a:r>
            <a:endParaRPr lang="en-US" sz="2500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Acknowledgments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2245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47078</TotalTime>
  <Words>2877</Words>
  <Application>Microsoft Macintosh PowerPoint</Application>
  <PresentationFormat>On-screen Show (4:3)</PresentationFormat>
  <Paragraphs>412</Paragraphs>
  <Slides>82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 Black </vt:lpstr>
      <vt:lpstr>Origins of Gas Giant Compositions: The Role of Disk Location and Dynamics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Acknowledgments</vt:lpstr>
      <vt:lpstr>Fundamental Questions</vt:lpstr>
      <vt:lpstr>PowerPoint Presentation</vt:lpstr>
      <vt:lpstr>Gas Giants</vt:lpstr>
      <vt:lpstr>Disk-Planet Connection</vt:lpstr>
      <vt:lpstr>Thesis Structure</vt:lpstr>
      <vt:lpstr>Thesis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Thesis Structure</vt:lpstr>
      <vt:lpstr>Snowline Locations in Protoplanetary Disks and  C/N/O ratios</vt:lpstr>
      <vt:lpstr>BASIC IDEA</vt:lpstr>
      <vt:lpstr>Disk structure is complex!</vt:lpstr>
      <vt:lpstr>Volatile compounds have been detected in protoplanetary disks</vt:lpstr>
      <vt:lpstr>Snowlines of volatile molecules have been detected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More volatile snowlines in disks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539</cp:revision>
  <dcterms:created xsi:type="dcterms:W3CDTF">2013-05-20T23:08:21Z</dcterms:created>
  <dcterms:modified xsi:type="dcterms:W3CDTF">2016-04-24T19:24:23Z</dcterms:modified>
</cp:coreProperties>
</file>